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7" r:id="rId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varScale="1">
        <p:scale>
          <a:sx n="181" d="100"/>
          <a:sy n="181" d="100"/>
        </p:scale>
        <p:origin x="186" y="5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ECA93A-9D65-445F-A780-2DF3329DA67A}" type="datetimeFigureOut">
              <a:rPr lang="en-US" smtClean="0"/>
              <a:t>3/21/2016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C17FA8-76E6-4BE5-AC09-8FB35B477CF5}" type="slidenum">
              <a:rPr lang="en-US" smtClean="0"/>
              <a:t>‹#›</a:t>
            </a:fld>
            <a:endParaRPr lang="en-US"/>
          </a:p>
        </p:txBody>
      </p:sp>
    </p:spTree>
    <p:extLst>
      <p:ext uri="{BB962C8B-B14F-4D97-AF65-F5344CB8AC3E}">
        <p14:creationId xmlns:p14="http://schemas.microsoft.com/office/powerpoint/2010/main" val="4191654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aseline="0" dirty="0"/>
              <a:t>Recently, there have been immense interest in using UAVs for civil purposes such as package delivery, emergency supply delivery, aerial surveillance, and search and rescue. In the future, the uses of UAVs are only limited by our imagination.</a:t>
            </a:r>
          </a:p>
        </p:txBody>
      </p:sp>
      <p:sp>
        <p:nvSpPr>
          <p:cNvPr id="4" name="Slide Number Placeholder 3"/>
          <p:cNvSpPr>
            <a:spLocks noGrp="1"/>
          </p:cNvSpPr>
          <p:nvPr>
            <p:ph type="sldNum" sz="quarter" idx="10"/>
          </p:nvPr>
        </p:nvSpPr>
        <p:spPr/>
        <p:txBody>
          <a:bodyPr/>
          <a:lstStyle/>
          <a:p>
            <a:fld id="{3051DB1D-903C-470C-BC06-608F36E76434}" type="slidenum">
              <a:rPr lang="en-US" smtClean="0"/>
              <a:t>1</a:t>
            </a:fld>
            <a:endParaRPr lang="en-US"/>
          </a:p>
        </p:txBody>
      </p:sp>
    </p:spTree>
    <p:extLst>
      <p:ext uri="{BB962C8B-B14F-4D97-AF65-F5344CB8AC3E}">
        <p14:creationId xmlns:p14="http://schemas.microsoft.com/office/powerpoint/2010/main" val="12798248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7A00F4E-3764-45E2-96B1-7B3E98A6A40E}" type="datetimeFigureOut">
              <a:rPr lang="en-US" smtClean="0"/>
              <a:t>3/21/2016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029F5C-A857-43DD-A8E5-88D9BED3CB9C}" type="slidenum">
              <a:rPr lang="en-US" smtClean="0"/>
              <a:t>‹#›</a:t>
            </a:fld>
            <a:endParaRPr lang="en-US"/>
          </a:p>
        </p:txBody>
      </p:sp>
    </p:spTree>
    <p:extLst>
      <p:ext uri="{BB962C8B-B14F-4D97-AF65-F5344CB8AC3E}">
        <p14:creationId xmlns:p14="http://schemas.microsoft.com/office/powerpoint/2010/main" val="2735780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A00F4E-3764-45E2-96B1-7B3E98A6A40E}" type="datetimeFigureOut">
              <a:rPr lang="en-US" smtClean="0"/>
              <a:t>3/21/2016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029F5C-A857-43DD-A8E5-88D9BED3CB9C}" type="slidenum">
              <a:rPr lang="en-US" smtClean="0"/>
              <a:t>‹#›</a:t>
            </a:fld>
            <a:endParaRPr lang="en-US"/>
          </a:p>
        </p:txBody>
      </p:sp>
    </p:spTree>
    <p:extLst>
      <p:ext uri="{BB962C8B-B14F-4D97-AF65-F5344CB8AC3E}">
        <p14:creationId xmlns:p14="http://schemas.microsoft.com/office/powerpoint/2010/main" val="1730970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A00F4E-3764-45E2-96B1-7B3E98A6A40E}" type="datetimeFigureOut">
              <a:rPr lang="en-US" smtClean="0"/>
              <a:t>3/21/2016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029F5C-A857-43DD-A8E5-88D9BED3CB9C}" type="slidenum">
              <a:rPr lang="en-US" smtClean="0"/>
              <a:t>‹#›</a:t>
            </a:fld>
            <a:endParaRPr lang="en-US"/>
          </a:p>
        </p:txBody>
      </p:sp>
    </p:spTree>
    <p:extLst>
      <p:ext uri="{BB962C8B-B14F-4D97-AF65-F5344CB8AC3E}">
        <p14:creationId xmlns:p14="http://schemas.microsoft.com/office/powerpoint/2010/main" val="3641558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A00F4E-3764-45E2-96B1-7B3E98A6A40E}" type="datetimeFigureOut">
              <a:rPr lang="en-US" smtClean="0"/>
              <a:t>3/21/2016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029F5C-A857-43DD-A8E5-88D9BED3CB9C}" type="slidenum">
              <a:rPr lang="en-US" smtClean="0"/>
              <a:t>‹#›</a:t>
            </a:fld>
            <a:endParaRPr lang="en-US"/>
          </a:p>
        </p:txBody>
      </p:sp>
    </p:spTree>
    <p:extLst>
      <p:ext uri="{BB962C8B-B14F-4D97-AF65-F5344CB8AC3E}">
        <p14:creationId xmlns:p14="http://schemas.microsoft.com/office/powerpoint/2010/main" val="2686787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7A00F4E-3764-45E2-96B1-7B3E98A6A40E}" type="datetimeFigureOut">
              <a:rPr lang="en-US" smtClean="0"/>
              <a:t>3/21/2016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029F5C-A857-43DD-A8E5-88D9BED3CB9C}" type="slidenum">
              <a:rPr lang="en-US" smtClean="0"/>
              <a:t>‹#›</a:t>
            </a:fld>
            <a:endParaRPr lang="en-US"/>
          </a:p>
        </p:txBody>
      </p:sp>
    </p:spTree>
    <p:extLst>
      <p:ext uri="{BB962C8B-B14F-4D97-AF65-F5344CB8AC3E}">
        <p14:creationId xmlns:p14="http://schemas.microsoft.com/office/powerpoint/2010/main" val="1097495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7A00F4E-3764-45E2-96B1-7B3E98A6A40E}" type="datetimeFigureOut">
              <a:rPr lang="en-US" smtClean="0"/>
              <a:t>3/21/2016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029F5C-A857-43DD-A8E5-88D9BED3CB9C}" type="slidenum">
              <a:rPr lang="en-US" smtClean="0"/>
              <a:t>‹#›</a:t>
            </a:fld>
            <a:endParaRPr lang="en-US"/>
          </a:p>
        </p:txBody>
      </p:sp>
    </p:spTree>
    <p:extLst>
      <p:ext uri="{BB962C8B-B14F-4D97-AF65-F5344CB8AC3E}">
        <p14:creationId xmlns:p14="http://schemas.microsoft.com/office/powerpoint/2010/main" val="525964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A00F4E-3764-45E2-96B1-7B3E98A6A40E}" type="datetimeFigureOut">
              <a:rPr lang="en-US" smtClean="0"/>
              <a:t>3/21/2016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029F5C-A857-43DD-A8E5-88D9BED3CB9C}" type="slidenum">
              <a:rPr lang="en-US" smtClean="0"/>
              <a:t>‹#›</a:t>
            </a:fld>
            <a:endParaRPr lang="en-US"/>
          </a:p>
        </p:txBody>
      </p:sp>
    </p:spTree>
    <p:extLst>
      <p:ext uri="{BB962C8B-B14F-4D97-AF65-F5344CB8AC3E}">
        <p14:creationId xmlns:p14="http://schemas.microsoft.com/office/powerpoint/2010/main" val="2379786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7A00F4E-3764-45E2-96B1-7B3E98A6A40E}" type="datetimeFigureOut">
              <a:rPr lang="en-US" smtClean="0"/>
              <a:t>3/21/2016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029F5C-A857-43DD-A8E5-88D9BED3CB9C}" type="slidenum">
              <a:rPr lang="en-US" smtClean="0"/>
              <a:t>‹#›</a:t>
            </a:fld>
            <a:endParaRPr lang="en-US"/>
          </a:p>
        </p:txBody>
      </p:sp>
    </p:spTree>
    <p:extLst>
      <p:ext uri="{BB962C8B-B14F-4D97-AF65-F5344CB8AC3E}">
        <p14:creationId xmlns:p14="http://schemas.microsoft.com/office/powerpoint/2010/main" val="1642608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A00F4E-3764-45E2-96B1-7B3E98A6A40E}" type="datetimeFigureOut">
              <a:rPr lang="en-US" smtClean="0"/>
              <a:t>3/21/2016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029F5C-A857-43DD-A8E5-88D9BED3CB9C}" type="slidenum">
              <a:rPr lang="en-US" smtClean="0"/>
              <a:t>‹#›</a:t>
            </a:fld>
            <a:endParaRPr lang="en-US"/>
          </a:p>
        </p:txBody>
      </p:sp>
    </p:spTree>
    <p:extLst>
      <p:ext uri="{BB962C8B-B14F-4D97-AF65-F5344CB8AC3E}">
        <p14:creationId xmlns:p14="http://schemas.microsoft.com/office/powerpoint/2010/main" val="3939623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7A00F4E-3764-45E2-96B1-7B3E98A6A40E}" type="datetimeFigureOut">
              <a:rPr lang="en-US" smtClean="0"/>
              <a:t>3/21/2016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029F5C-A857-43DD-A8E5-88D9BED3CB9C}" type="slidenum">
              <a:rPr lang="en-US" smtClean="0"/>
              <a:t>‹#›</a:t>
            </a:fld>
            <a:endParaRPr lang="en-US"/>
          </a:p>
        </p:txBody>
      </p:sp>
    </p:spTree>
    <p:extLst>
      <p:ext uri="{BB962C8B-B14F-4D97-AF65-F5344CB8AC3E}">
        <p14:creationId xmlns:p14="http://schemas.microsoft.com/office/powerpoint/2010/main" val="2088452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7A00F4E-3764-45E2-96B1-7B3E98A6A40E}" type="datetimeFigureOut">
              <a:rPr lang="en-US" smtClean="0"/>
              <a:t>3/21/2016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029F5C-A857-43DD-A8E5-88D9BED3CB9C}" type="slidenum">
              <a:rPr lang="en-US" smtClean="0"/>
              <a:t>‹#›</a:t>
            </a:fld>
            <a:endParaRPr lang="en-US"/>
          </a:p>
        </p:txBody>
      </p:sp>
    </p:spTree>
    <p:extLst>
      <p:ext uri="{BB962C8B-B14F-4D97-AF65-F5344CB8AC3E}">
        <p14:creationId xmlns:p14="http://schemas.microsoft.com/office/powerpoint/2010/main" val="3300820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A00F4E-3764-45E2-96B1-7B3E98A6A40E}" type="datetimeFigureOut">
              <a:rPr lang="en-US" smtClean="0"/>
              <a:t>3/21/2016</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029F5C-A857-43DD-A8E5-88D9BED3CB9C}" type="slidenum">
              <a:rPr lang="en-US" smtClean="0"/>
              <a:t>‹#›</a:t>
            </a:fld>
            <a:endParaRPr lang="en-US"/>
          </a:p>
        </p:txBody>
      </p:sp>
    </p:spTree>
    <p:extLst>
      <p:ext uri="{BB962C8B-B14F-4D97-AF65-F5344CB8AC3E}">
        <p14:creationId xmlns:p14="http://schemas.microsoft.com/office/powerpoint/2010/main" val="26787989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png"/><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http://hybrid.eecs.berkeley.edu/images/starmac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178" y="3817191"/>
            <a:ext cx="3333750" cy="222885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http://news.doddleme.com/wp-content/uploads/2014/09/Google-Project-Win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313" y="541306"/>
            <a:ext cx="3426823" cy="1938297"/>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9633039" y="253491"/>
            <a:ext cx="1865960" cy="369332"/>
          </a:xfrm>
          <a:prstGeom prst="rect">
            <a:avLst/>
          </a:prstGeom>
          <a:noFill/>
        </p:spPr>
        <p:txBody>
          <a:bodyPr wrap="none" rtlCol="0">
            <a:spAutoFit/>
          </a:bodyPr>
          <a:lstStyle/>
          <a:p>
            <a:r>
              <a:rPr lang="en-US" dirty="0"/>
              <a:t>Amazon Prime Air</a:t>
            </a:r>
          </a:p>
        </p:txBody>
      </p:sp>
      <p:sp>
        <p:nvSpPr>
          <p:cNvPr id="33" name="TextBox 32"/>
          <p:cNvSpPr txBox="1"/>
          <p:nvPr/>
        </p:nvSpPr>
        <p:spPr>
          <a:xfrm>
            <a:off x="1160846" y="289280"/>
            <a:ext cx="2107756" cy="369332"/>
          </a:xfrm>
          <a:prstGeom prst="rect">
            <a:avLst/>
          </a:prstGeom>
          <a:noFill/>
        </p:spPr>
        <p:txBody>
          <a:bodyPr wrap="none" rtlCol="0">
            <a:spAutoFit/>
          </a:bodyPr>
          <a:lstStyle/>
          <a:p>
            <a:r>
              <a:rPr lang="en-US" dirty="0"/>
              <a:t>Google Project Wing</a:t>
            </a:r>
          </a:p>
        </p:txBody>
      </p:sp>
      <p:sp>
        <p:nvSpPr>
          <p:cNvPr id="34" name="TextBox 33"/>
          <p:cNvSpPr txBox="1"/>
          <p:nvPr/>
        </p:nvSpPr>
        <p:spPr>
          <a:xfrm>
            <a:off x="1285877" y="5933677"/>
            <a:ext cx="1685157" cy="646331"/>
          </a:xfrm>
          <a:prstGeom prst="rect">
            <a:avLst/>
          </a:prstGeom>
          <a:noFill/>
        </p:spPr>
        <p:txBody>
          <a:bodyPr wrap="square" rtlCol="0">
            <a:spAutoFit/>
          </a:bodyPr>
          <a:lstStyle/>
          <a:p>
            <a:r>
              <a:rPr lang="en-US" dirty="0"/>
              <a:t>Emergency Supply Delivery</a:t>
            </a:r>
          </a:p>
        </p:txBody>
      </p:sp>
      <p:sp>
        <p:nvSpPr>
          <p:cNvPr id="35" name="TextBox 34"/>
          <p:cNvSpPr txBox="1"/>
          <p:nvPr/>
        </p:nvSpPr>
        <p:spPr>
          <a:xfrm>
            <a:off x="9294958" y="5885492"/>
            <a:ext cx="1890454" cy="369332"/>
          </a:xfrm>
          <a:prstGeom prst="rect">
            <a:avLst/>
          </a:prstGeom>
          <a:noFill/>
        </p:spPr>
        <p:txBody>
          <a:bodyPr wrap="none" rtlCol="0">
            <a:spAutoFit/>
          </a:bodyPr>
          <a:lstStyle/>
          <a:p>
            <a:r>
              <a:rPr lang="en-US" dirty="0"/>
              <a:t>Search and rescue</a:t>
            </a:r>
          </a:p>
        </p:txBody>
      </p:sp>
      <p:pic>
        <p:nvPicPr>
          <p:cNvPr id="36" name="Picture 35"/>
          <p:cNvPicPr>
            <a:picLocks noChangeAspect="1"/>
          </p:cNvPicPr>
          <p:nvPr/>
        </p:nvPicPr>
        <p:blipFill>
          <a:blip r:embed="rId5"/>
          <a:stretch>
            <a:fillRect/>
          </a:stretch>
        </p:blipFill>
        <p:spPr>
          <a:xfrm>
            <a:off x="1804797" y="5012228"/>
            <a:ext cx="1402858" cy="921449"/>
          </a:xfrm>
          <a:prstGeom prst="rect">
            <a:avLst/>
          </a:prstGeom>
        </p:spPr>
      </p:pic>
      <p:pic>
        <p:nvPicPr>
          <p:cNvPr id="37" name="Picture 36"/>
          <p:cNvPicPr>
            <a:picLocks noChangeAspect="1"/>
          </p:cNvPicPr>
          <p:nvPr/>
        </p:nvPicPr>
        <p:blipFill>
          <a:blip r:embed="rId6"/>
          <a:stretch>
            <a:fillRect/>
          </a:stretch>
        </p:blipFill>
        <p:spPr>
          <a:xfrm>
            <a:off x="4640482" y="4227884"/>
            <a:ext cx="3341487" cy="2263588"/>
          </a:xfrm>
          <a:prstGeom prst="rect">
            <a:avLst/>
          </a:prstGeom>
        </p:spPr>
      </p:pic>
      <p:sp>
        <p:nvSpPr>
          <p:cNvPr id="38" name="TextBox 37"/>
          <p:cNvSpPr txBox="1"/>
          <p:nvPr/>
        </p:nvSpPr>
        <p:spPr>
          <a:xfrm>
            <a:off x="5198262" y="6488668"/>
            <a:ext cx="2082339" cy="369332"/>
          </a:xfrm>
          <a:prstGeom prst="rect">
            <a:avLst/>
          </a:prstGeom>
          <a:noFill/>
        </p:spPr>
        <p:txBody>
          <a:bodyPr wrap="square" rtlCol="0">
            <a:spAutoFit/>
          </a:bodyPr>
          <a:lstStyle/>
          <a:p>
            <a:r>
              <a:rPr lang="en-US" dirty="0"/>
              <a:t>Aerial surveillance</a:t>
            </a:r>
          </a:p>
        </p:txBody>
      </p:sp>
      <p:pic>
        <p:nvPicPr>
          <p:cNvPr id="39" name="Picture 38"/>
          <p:cNvPicPr>
            <a:picLocks noChangeAspect="1"/>
          </p:cNvPicPr>
          <p:nvPr/>
        </p:nvPicPr>
        <p:blipFill>
          <a:blip r:embed="rId7"/>
          <a:stretch>
            <a:fillRect/>
          </a:stretch>
        </p:blipFill>
        <p:spPr>
          <a:xfrm>
            <a:off x="8661571" y="3817191"/>
            <a:ext cx="3157228" cy="2103121"/>
          </a:xfrm>
          <a:prstGeom prst="rect">
            <a:avLst/>
          </a:prstGeom>
        </p:spPr>
      </p:pic>
      <p:pic>
        <p:nvPicPr>
          <p:cNvPr id="40" name="Picture 2" descr="https://images-na.ssl-images-amazon.com/images/G/01/acs/rowland/assets/image-gallery-01._V367570019_.jpg%2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11817" y="588367"/>
            <a:ext cx="3725316" cy="1922105"/>
          </a:xfrm>
          <a:prstGeom prst="rect">
            <a:avLst/>
          </a:prstGeom>
          <a:noFill/>
          <a:extLst>
            <a:ext uri="{909E8E84-426E-40DD-AFC4-6F175D3DCCD1}">
              <a14:hiddenFill xmlns:a14="http://schemas.microsoft.com/office/drawing/2010/main">
                <a:solidFill>
                  <a:srgbClr val="FFFFFF"/>
                </a:solidFill>
              </a14:hiddenFill>
            </a:ext>
          </a:extLst>
        </p:spPr>
      </p:pic>
      <p:sp>
        <p:nvSpPr>
          <p:cNvPr id="29" name="Title 28"/>
          <p:cNvSpPr>
            <a:spLocks noGrp="1"/>
          </p:cNvSpPr>
          <p:nvPr>
            <p:ph type="ctrTitle"/>
          </p:nvPr>
        </p:nvSpPr>
        <p:spPr>
          <a:xfrm>
            <a:off x="914400" y="2293761"/>
            <a:ext cx="10363200" cy="999491"/>
          </a:xfrm>
        </p:spPr>
        <p:txBody>
          <a:bodyPr/>
          <a:lstStyle/>
          <a:p>
            <a:r>
              <a:rPr lang="en-US" dirty="0"/>
              <a:t>UAV Platooning and </a:t>
            </a:r>
            <a:r>
              <a:rPr lang="en-US"/>
              <a:t>Air Highways</a:t>
            </a:r>
            <a:endParaRPr lang="en-US" dirty="0"/>
          </a:p>
        </p:txBody>
      </p:sp>
      <p:sp>
        <p:nvSpPr>
          <p:cNvPr id="41" name="Subtitle 40"/>
          <p:cNvSpPr>
            <a:spLocks noGrp="1"/>
          </p:cNvSpPr>
          <p:nvPr>
            <p:ph type="subTitle" idx="1"/>
          </p:nvPr>
        </p:nvSpPr>
        <p:spPr>
          <a:xfrm>
            <a:off x="1524000" y="3226762"/>
            <a:ext cx="9144000" cy="945866"/>
          </a:xfrm>
        </p:spPr>
        <p:txBody>
          <a:bodyPr/>
          <a:lstStyle/>
          <a:p>
            <a:r>
              <a:rPr lang="en-US" dirty="0"/>
              <a:t>UAV Traffic Management</a:t>
            </a:r>
          </a:p>
          <a:p>
            <a:r>
              <a:rPr lang="en-US" dirty="0"/>
              <a:t>Hybrid Systems Laboratory</a:t>
            </a:r>
          </a:p>
        </p:txBody>
      </p:sp>
    </p:spTree>
    <p:extLst>
      <p:ext uri="{BB962C8B-B14F-4D97-AF65-F5344CB8AC3E}">
        <p14:creationId xmlns:p14="http://schemas.microsoft.com/office/powerpoint/2010/main" val="244891064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136</TotalTime>
  <Words>71</Words>
  <Application>Microsoft Office PowerPoint</Application>
  <PresentationFormat>Widescreen</PresentationFormat>
  <Paragraphs>10</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UAV Platooning and Air Highways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Motivation</dc:title>
  <dc:creator>mo mo</dc:creator>
  <cp:lastModifiedBy>mo mo</cp:lastModifiedBy>
  <cp:revision>7</cp:revision>
  <dcterms:created xsi:type="dcterms:W3CDTF">2016-03-20T01:19:39Z</dcterms:created>
  <dcterms:modified xsi:type="dcterms:W3CDTF">2016-03-21T17:45:14Z</dcterms:modified>
</cp:coreProperties>
</file>